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435" r:id="rId5"/>
    <p:sldId id="259" r:id="rId6"/>
    <p:sldId id="260" r:id="rId7"/>
    <p:sldId id="258" r:id="rId8"/>
    <p:sldId id="262" r:id="rId9"/>
    <p:sldId id="2441" r:id="rId10"/>
    <p:sldId id="2442" r:id="rId11"/>
    <p:sldId id="2439" r:id="rId12"/>
    <p:sldId id="2440" r:id="rId13"/>
    <p:sldId id="2444" r:id="rId14"/>
    <p:sldId id="2436" r:id="rId15"/>
    <p:sldId id="244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1" autoAdjust="0"/>
    <p:restoredTop sz="95232" autoAdjust="0"/>
  </p:normalViewPr>
  <p:slideViewPr>
    <p:cSldViewPr snapToGrid="0">
      <p:cViewPr varScale="1">
        <p:scale>
          <a:sx n="112" d="100"/>
          <a:sy n="112" d="100"/>
        </p:scale>
        <p:origin x="492" y="42"/>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1/12/2019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1"/>
            <a:ext cx="12192000" cy="6858001"/>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319597"/>
            <a:ext cx="10787270" cy="1741636"/>
          </a:xfrm>
        </p:spPr>
        <p:txBody>
          <a:bodyPr>
            <a:normAutofit fontScale="90000"/>
          </a:bodyPr>
          <a:lstStyle/>
          <a:p>
            <a:r>
              <a:rPr lang="en-US" sz="4400" cap="all" dirty="0">
                <a:latin typeface="Bahnschrift Light SemiCondensed" panose="020B0502040204020203" pitchFamily="34" charset="0"/>
              </a:rPr>
              <a:t>MANIPAL UNIVERSITY JAIPUR ACM STUDENT CHAPTER PRESENTS</a:t>
            </a:r>
            <a:br>
              <a:rPr lang="en-US" cap="all" dirty="0"/>
            </a:br>
            <a:endParaRPr lang="en-US" dirty="0"/>
          </a:p>
        </p:txBody>
      </p:sp>
      <p:pic>
        <p:nvPicPr>
          <p:cNvPr id="2" name="Picture 1">
            <a:extLst>
              <a:ext uri="{FF2B5EF4-FFF2-40B4-BE49-F238E27FC236}">
                <a16:creationId xmlns:a16="http://schemas.microsoft.com/office/drawing/2014/main" id="{36E6B832-093C-4901-BC00-5AA0E0A199BA}"/>
              </a:ext>
            </a:extLst>
          </p:cNvPr>
          <p:cNvPicPr>
            <a:picLocks noChangeAspect="1"/>
          </p:cNvPicPr>
          <p:nvPr/>
        </p:nvPicPr>
        <p:blipFill>
          <a:blip r:embed="rId3"/>
          <a:stretch>
            <a:fillRect/>
          </a:stretch>
        </p:blipFill>
        <p:spPr>
          <a:xfrm>
            <a:off x="797756" y="1467687"/>
            <a:ext cx="10436690" cy="3347712"/>
          </a:xfrm>
          <a:prstGeom prst="rect">
            <a:avLst/>
          </a:prstGeom>
        </p:spPr>
      </p:pic>
      <p:pic>
        <p:nvPicPr>
          <p:cNvPr id="9" name="Picture 8">
            <a:extLst>
              <a:ext uri="{FF2B5EF4-FFF2-40B4-BE49-F238E27FC236}">
                <a16:creationId xmlns:a16="http://schemas.microsoft.com/office/drawing/2014/main" id="{73EE353D-BA18-478B-ABE7-DD28C7C95338}"/>
              </a:ext>
            </a:extLst>
          </p:cNvPr>
          <p:cNvPicPr>
            <a:picLocks noChangeAspect="1"/>
          </p:cNvPicPr>
          <p:nvPr/>
        </p:nvPicPr>
        <p:blipFill>
          <a:blip r:embed="rId4"/>
          <a:stretch>
            <a:fillRect/>
          </a:stretch>
        </p:blipFill>
        <p:spPr>
          <a:xfrm>
            <a:off x="10134600" y="4815399"/>
            <a:ext cx="1841500" cy="1841500"/>
          </a:xfrm>
          <a:prstGeom prst="rect">
            <a:avLst/>
          </a:prstGeom>
        </p:spPr>
      </p:pic>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216040" y="309101"/>
            <a:ext cx="6043246" cy="573989"/>
          </a:xfrm>
        </p:spPr>
        <p:txBody>
          <a:bodyPr anchor="ctr"/>
          <a:lstStyle/>
          <a:p>
            <a:r>
              <a:rPr lang="en-US" b="1" dirty="0"/>
              <a:t>MUJ HACKS 2.0</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a:xfrm>
            <a:off x="217625" y="1528299"/>
            <a:ext cx="6043246" cy="4636392"/>
          </a:xfrm>
        </p:spPr>
        <p:txBody>
          <a:bodyPr>
            <a:noAutofit/>
          </a:bodyPr>
          <a:lstStyle/>
          <a:p>
            <a:pPr marL="0" indent="0">
              <a:lnSpc>
                <a:spcPct val="100000"/>
              </a:lnSpc>
              <a:buNone/>
            </a:pPr>
            <a:r>
              <a:rPr lang="en-US" sz="1400" b="1" dirty="0"/>
              <a:t>Hackathon - 9AM - 9PM</a:t>
            </a:r>
          </a:p>
          <a:p>
            <a:pPr marL="0" indent="0">
              <a:lnSpc>
                <a:spcPct val="100000"/>
              </a:lnSpc>
              <a:buNone/>
            </a:pPr>
            <a:r>
              <a:rPr lang="en-US" sz="2400" b="1" dirty="0"/>
              <a:t>Hackathon Details:</a:t>
            </a:r>
          </a:p>
          <a:p>
            <a:pPr marL="0" indent="0">
              <a:lnSpc>
                <a:spcPct val="100000"/>
              </a:lnSpc>
              <a:buNone/>
            </a:pPr>
            <a:r>
              <a:rPr lang="en-US" sz="1400" dirty="0"/>
              <a:t>0900 </a:t>
            </a:r>
            <a:r>
              <a:rPr lang="en-US" sz="1400" dirty="0" err="1"/>
              <a:t>Hrs</a:t>
            </a:r>
            <a:r>
              <a:rPr lang="en-US" sz="1400" dirty="0"/>
              <a:t> - Hacking starts</a:t>
            </a:r>
          </a:p>
          <a:p>
            <a:pPr marL="0" indent="0">
              <a:lnSpc>
                <a:spcPct val="100000"/>
              </a:lnSpc>
              <a:buNone/>
            </a:pPr>
            <a:r>
              <a:rPr lang="en-US" sz="1400" dirty="0"/>
              <a:t>1100 </a:t>
            </a:r>
            <a:r>
              <a:rPr lang="en-US" sz="1400" dirty="0" err="1"/>
              <a:t>Hrs</a:t>
            </a:r>
            <a:r>
              <a:rPr lang="en-US" sz="1400" dirty="0"/>
              <a:t> - Initial Idea Evaluation</a:t>
            </a:r>
          </a:p>
          <a:p>
            <a:pPr marL="0" indent="0">
              <a:lnSpc>
                <a:spcPct val="100000"/>
              </a:lnSpc>
              <a:buNone/>
            </a:pPr>
            <a:r>
              <a:rPr lang="en-US" sz="1400" dirty="0"/>
              <a:t>1200 </a:t>
            </a:r>
            <a:r>
              <a:rPr lang="en-US" sz="1400" dirty="0" err="1"/>
              <a:t>Hrs</a:t>
            </a:r>
            <a:r>
              <a:rPr lang="en-US" sz="1400" dirty="0"/>
              <a:t> - Swag Distribution</a:t>
            </a:r>
          </a:p>
          <a:p>
            <a:pPr marL="0" indent="0">
              <a:lnSpc>
                <a:spcPct val="100000"/>
              </a:lnSpc>
              <a:buNone/>
            </a:pPr>
            <a:r>
              <a:rPr lang="en-US" sz="1400" dirty="0"/>
              <a:t>1300 </a:t>
            </a:r>
            <a:r>
              <a:rPr lang="en-US" sz="1400" dirty="0" err="1"/>
              <a:t>Hrs</a:t>
            </a:r>
            <a:r>
              <a:rPr lang="en-US" sz="1400" dirty="0"/>
              <a:t> - Lunch Break</a:t>
            </a:r>
          </a:p>
          <a:p>
            <a:pPr marL="0" indent="0">
              <a:lnSpc>
                <a:spcPct val="100000"/>
              </a:lnSpc>
              <a:buNone/>
            </a:pPr>
            <a:r>
              <a:rPr lang="en-US" sz="1400" dirty="0"/>
              <a:t>1600 </a:t>
            </a:r>
            <a:r>
              <a:rPr lang="en-US" sz="1400" dirty="0" err="1"/>
              <a:t>Hrs</a:t>
            </a:r>
            <a:r>
              <a:rPr lang="en-US" sz="1400" dirty="0"/>
              <a:t> - Idea Pitching / Presentation</a:t>
            </a:r>
          </a:p>
          <a:p>
            <a:pPr marL="0" indent="0">
              <a:lnSpc>
                <a:spcPct val="100000"/>
              </a:lnSpc>
              <a:buNone/>
            </a:pPr>
            <a:r>
              <a:rPr lang="en-US" sz="1400" dirty="0"/>
              <a:t>1930 </a:t>
            </a:r>
            <a:r>
              <a:rPr lang="en-US" sz="1400" dirty="0" err="1"/>
              <a:t>Hrs</a:t>
            </a:r>
            <a:r>
              <a:rPr lang="en-US" sz="1400" dirty="0"/>
              <a:t> - Final submissions</a:t>
            </a:r>
          </a:p>
          <a:p>
            <a:pPr marL="0" indent="0">
              <a:lnSpc>
                <a:spcPct val="100000"/>
              </a:lnSpc>
              <a:buNone/>
            </a:pPr>
            <a:r>
              <a:rPr lang="en-US" sz="1400" dirty="0"/>
              <a:t>2030 </a:t>
            </a:r>
            <a:r>
              <a:rPr lang="en-US" sz="1400" dirty="0" err="1"/>
              <a:t>Hrs</a:t>
            </a:r>
            <a:r>
              <a:rPr lang="en-US" sz="1400" dirty="0"/>
              <a:t> - Winner Declaration</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3"/>
          </p:nvPr>
        </p:nvSpPr>
        <p:spPr>
          <a:xfrm>
            <a:off x="216040" y="1023132"/>
            <a:ext cx="6043246" cy="365125"/>
          </a:xfrm>
        </p:spPr>
        <p:txBody>
          <a:bodyPr>
            <a:normAutofit fontScale="70000" lnSpcReduction="20000"/>
          </a:bodyPr>
          <a:lstStyle/>
          <a:p>
            <a:r>
              <a:rPr lang="en-US" dirty="0"/>
              <a:t>Timeline</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64932" y="6337555"/>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0" y="0"/>
            <a:ext cx="9699171" cy="6858000"/>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81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147279"/>
            <a:ext cx="10787270" cy="1672644"/>
          </a:xfrm>
        </p:spPr>
        <p:txBody>
          <a:bodyPr>
            <a:normAutofit/>
          </a:bodyPr>
          <a:lstStyle/>
          <a:p>
            <a:r>
              <a:rPr lang="en-IN" dirty="0"/>
              <a:t>OUR PROUD SPONSORS</a:t>
            </a:r>
            <a:endParaRPr lang="en-US" dirty="0">
              <a:solidFill>
                <a:schemeClr val="bg1"/>
              </a:solidFill>
            </a:endParaRPr>
          </a:p>
        </p:txBody>
      </p:sp>
      <p:pic>
        <p:nvPicPr>
          <p:cNvPr id="1030" name="Picture 6" descr="http://mujhacks.tech/sponsors/redbull.png">
            <a:extLst>
              <a:ext uri="{FF2B5EF4-FFF2-40B4-BE49-F238E27FC236}">
                <a16:creationId xmlns:a16="http://schemas.microsoft.com/office/drawing/2014/main" id="{B95636A5-BDD0-4BAE-9DC2-CA12812F9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130" y="1967202"/>
            <a:ext cx="2344511" cy="9479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mujhacks.tech/sponsors/ChallengeRocket.png">
            <a:extLst>
              <a:ext uri="{FF2B5EF4-FFF2-40B4-BE49-F238E27FC236}">
                <a16:creationId xmlns:a16="http://schemas.microsoft.com/office/drawing/2014/main" id="{A87D0F66-4EAA-407F-A684-2125071A9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842" y="3746948"/>
            <a:ext cx="3428999" cy="221130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mujhacks.tech/sponsors/balsamiq.png">
            <a:extLst>
              <a:ext uri="{FF2B5EF4-FFF2-40B4-BE49-F238E27FC236}">
                <a16:creationId xmlns:a16="http://schemas.microsoft.com/office/drawing/2014/main" id="{E6455235-03AE-4458-99A8-7B769C0F8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557" y="4299866"/>
            <a:ext cx="34290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mujhacks.tech/sponsors/hacksociety.png">
            <a:extLst>
              <a:ext uri="{FF2B5EF4-FFF2-40B4-BE49-F238E27FC236}">
                <a16:creationId xmlns:a16="http://schemas.microsoft.com/office/drawing/2014/main" id="{1A4D609B-55B0-43F4-8D53-C6107512D1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691" y="1666413"/>
            <a:ext cx="1788126" cy="178812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mujhacks.tech/sponsors/novlence.png">
            <a:extLst>
              <a:ext uri="{FF2B5EF4-FFF2-40B4-BE49-F238E27FC236}">
                <a16:creationId xmlns:a16="http://schemas.microsoft.com/office/drawing/2014/main" id="{E824BEF9-335B-45B3-95DC-7B9D56E6F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2566" y="3953101"/>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mujhacks.tech/sponsors/pyjaipur.png">
            <a:extLst>
              <a:ext uri="{FF2B5EF4-FFF2-40B4-BE49-F238E27FC236}">
                <a16:creationId xmlns:a16="http://schemas.microsoft.com/office/drawing/2014/main" id="{831F4388-475F-4C8B-AE91-6740B078B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9689" y="1404388"/>
            <a:ext cx="3278073" cy="218605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mujhacks.tech/sponsors/hackerearth.png">
            <a:extLst>
              <a:ext uri="{FF2B5EF4-FFF2-40B4-BE49-F238E27FC236}">
                <a16:creationId xmlns:a16="http://schemas.microsoft.com/office/drawing/2014/main" id="{696D6D9F-CEB2-4604-9FF7-27188810B6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9847" y="1967202"/>
            <a:ext cx="2448543" cy="81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27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1990593"/>
          </a:xfrm>
        </p:spPr>
        <p:txBody>
          <a:bodyPr>
            <a:normAutofit/>
          </a:bodyPr>
          <a:lstStyle/>
          <a:p>
            <a:r>
              <a:rPr lang="en-IN" dirty="0"/>
              <a:t>Any questions? </a:t>
            </a:r>
            <a:br>
              <a:rPr lang="en-IN" dirty="0"/>
            </a:br>
            <a:r>
              <a:rPr lang="en-IN" dirty="0"/>
              <a:t>Contact-</a:t>
            </a:r>
            <a:endParaRPr lang="en-US" dirty="0">
              <a:solidFill>
                <a:schemeClr val="bg1"/>
              </a:solidFill>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5676"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1940493" y="3149775"/>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z="1800" spc="300" dirty="0" err="1">
                <a:latin typeface="+mj-lt"/>
                <a:cs typeface="Gill Sans" panose="020B0502020104020203" pitchFamily="34" charset="-79"/>
              </a:rPr>
              <a:t>Shrey</a:t>
            </a:r>
            <a:r>
              <a:rPr lang="en-ZA" sz="1800" spc="300" dirty="0">
                <a:latin typeface="+mj-lt"/>
                <a:cs typeface="Gill Sans" panose="020B0502020104020203" pitchFamily="34" charset="-79"/>
              </a:rPr>
              <a:t> Srivastava</a:t>
            </a:r>
            <a:endParaRPr kumimoji="0" lang="en-ZA"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65676" y="3788400"/>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1800727" y="3788400"/>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ZA" sz="1800" u="none" strike="noStrike" kern="1200" cap="none" spc="300" normalizeH="0" baseline="0" noProof="0" dirty="0">
                <a:ln>
                  <a:noFill/>
                </a:ln>
                <a:effectLst/>
                <a:uLnTx/>
                <a:uFillTx/>
                <a:latin typeface="+mj-lt"/>
                <a:cs typeface="Gill Sans Light" panose="020B0302020104020203" pitchFamily="34" charset="-79"/>
              </a:rPr>
              <a:t>9760962302</a:t>
            </a:r>
          </a:p>
        </p:txBody>
      </p:sp>
      <p:pic>
        <p:nvPicPr>
          <p:cNvPr id="17" name="Graphic 16" descr="User" title="Icon - Presenter Name">
            <a:extLst>
              <a:ext uri="{FF2B5EF4-FFF2-40B4-BE49-F238E27FC236}">
                <a16:creationId xmlns:a16="http://schemas.microsoft.com/office/drawing/2014/main" id="{373D9608-B9A1-4D3D-B656-80415954B2E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30100" y="3061211"/>
            <a:ext cx="558449" cy="558449"/>
          </a:xfrm>
          <a:prstGeom prst="rect">
            <a:avLst/>
          </a:prstGeom>
        </p:spPr>
      </p:pic>
      <p:pic>
        <p:nvPicPr>
          <p:cNvPr id="19" name="Graphic 18" descr="Smart Phone" title="Icon - Presenter Phone Number">
            <a:extLst>
              <a:ext uri="{FF2B5EF4-FFF2-40B4-BE49-F238E27FC236}">
                <a16:creationId xmlns:a16="http://schemas.microsoft.com/office/drawing/2014/main" id="{90704F91-8262-4026-AE27-9BE4264D810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30099" y="3686303"/>
            <a:ext cx="558449" cy="558449"/>
          </a:xfrm>
          <a:prstGeom prst="rect">
            <a:avLst/>
          </a:prstGeom>
        </p:spPr>
      </p:pic>
      <p:sp>
        <p:nvSpPr>
          <p:cNvPr id="20" name="Subtitle 2">
            <a:extLst>
              <a:ext uri="{FF2B5EF4-FFF2-40B4-BE49-F238E27FC236}">
                <a16:creationId xmlns:a16="http://schemas.microsoft.com/office/drawing/2014/main" id="{4276A127-1CB8-4DDE-877C-5EEA1A66B75E}"/>
              </a:ext>
            </a:extLst>
          </p:cNvPr>
          <p:cNvSpPr txBox="1">
            <a:spLocks/>
          </p:cNvSpPr>
          <p:nvPr/>
        </p:nvSpPr>
        <p:spPr>
          <a:xfrm>
            <a:off x="8346711" y="3061210"/>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z="1800" spc="300" dirty="0">
                <a:latin typeface="+mj-lt"/>
                <a:cs typeface="Gill Sans" panose="020B0502020104020203" pitchFamily="34" charset="-79"/>
              </a:rPr>
              <a:t>Anmol Garg</a:t>
            </a:r>
            <a:endParaRPr kumimoji="0" lang="en-ZA" sz="1800" u="none" strike="noStrike" kern="1200" cap="none" spc="300" normalizeH="0" baseline="0" noProof="0" dirty="0">
              <a:ln>
                <a:noFill/>
              </a:ln>
              <a:effectLst/>
              <a:uLnTx/>
              <a:uFillTx/>
              <a:latin typeface="+mj-lt"/>
              <a:cs typeface="Gill Sans" panose="020B0502020104020203" pitchFamily="34" charset="-79"/>
            </a:endParaRPr>
          </a:p>
        </p:txBody>
      </p:sp>
      <p:sp>
        <p:nvSpPr>
          <p:cNvPr id="21" name="Subtitle 2">
            <a:extLst>
              <a:ext uri="{FF2B5EF4-FFF2-40B4-BE49-F238E27FC236}">
                <a16:creationId xmlns:a16="http://schemas.microsoft.com/office/drawing/2014/main" id="{2E8FA538-B1DD-4F66-B29A-E8A4F3CEB3C1}"/>
              </a:ext>
            </a:extLst>
          </p:cNvPr>
          <p:cNvSpPr txBox="1">
            <a:spLocks/>
          </p:cNvSpPr>
          <p:nvPr/>
        </p:nvSpPr>
        <p:spPr>
          <a:xfrm>
            <a:off x="8346711" y="3662038"/>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ZA" sz="1800" u="none" strike="noStrike" kern="1200" cap="none" spc="300" normalizeH="0" baseline="0" noProof="0" dirty="0">
                <a:ln>
                  <a:noFill/>
                </a:ln>
                <a:effectLst/>
                <a:uLnTx/>
                <a:uFillTx/>
                <a:latin typeface="+mj-lt"/>
                <a:cs typeface="Gill Sans" panose="020B0502020104020203" pitchFamily="34" charset="-79"/>
              </a:rPr>
              <a:t>9557122807</a:t>
            </a:r>
          </a:p>
        </p:txBody>
      </p:sp>
    </p:spTree>
    <p:extLst>
      <p:ext uri="{BB962C8B-B14F-4D97-AF65-F5344CB8AC3E}">
        <p14:creationId xmlns:p14="http://schemas.microsoft.com/office/powerpoint/2010/main" val="828758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pPr algn="l"/>
            <a:r>
              <a:rPr lang="en-US" b="1" dirty="0" err="1"/>
              <a:t>MUJHacks</a:t>
            </a:r>
            <a:r>
              <a:rPr lang="en-US" b="1" dirty="0"/>
              <a:t> 2.0</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5727997" y="974625"/>
            <a:ext cx="6043246" cy="365125"/>
          </a:xfrm>
        </p:spPr>
        <p:txBody>
          <a:bodyPr>
            <a:normAutofit fontScale="92500" lnSpcReduction="20000"/>
          </a:bodyPr>
          <a:lstStyle/>
          <a:p>
            <a:r>
              <a:rPr lang="en-US" sz="1600" dirty="0"/>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sz="1800" dirty="0"/>
              <a:t>MUJ Hacks is Jaipur’s largest 12-hour student Hackathon, organized by Manipal University Jaipur ACM Student Chapter We believe hackers have the power to change the world – and find solutions to the biggest challenges in our time. But to make this happen, we need to stand together. Our mission is to organize a series of hackathons to empower the hacker community of Rajasthan. So come one, come all to experience hacking at it’s finest. Register now to be a part of </a:t>
            </a:r>
            <a:r>
              <a:rPr lang="en-US" sz="1800" dirty="0" err="1"/>
              <a:t>MUJHacks</a:t>
            </a:r>
            <a:r>
              <a:rPr lang="en-US" sz="1800" dirty="0"/>
              <a:t> 2.0, and be there to hack your way to top. </a:t>
            </a:r>
          </a:p>
        </p:txBody>
      </p:sp>
      <p:sp>
        <p:nvSpPr>
          <p:cNvPr id="12" name="Content Placeholder 8">
            <a:extLst>
              <a:ext uri="{FF2B5EF4-FFF2-40B4-BE49-F238E27FC236}">
                <a16:creationId xmlns:a16="http://schemas.microsoft.com/office/drawing/2014/main" id="{E059BBC6-03F0-47E0-91F6-7CACD4C99A4E}"/>
              </a:ext>
            </a:extLst>
          </p:cNvPr>
          <p:cNvSpPr txBox="1">
            <a:spLocks/>
          </p:cNvSpPr>
          <p:nvPr/>
        </p:nvSpPr>
        <p:spPr>
          <a:xfrm>
            <a:off x="10107386" y="6194827"/>
            <a:ext cx="1663857" cy="59609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6007100"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0" y="-19878"/>
            <a:ext cx="6007101"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776279" y="401123"/>
            <a:ext cx="4018722" cy="573989"/>
          </a:xfrm>
        </p:spPr>
        <p:txBody>
          <a:bodyPr/>
          <a:lstStyle/>
          <a:p>
            <a:r>
              <a:rPr lang="en-US" sz="3600" b="1" dirty="0" err="1"/>
              <a:t>MUJHacks</a:t>
            </a:r>
            <a:r>
              <a:rPr lang="en-US" b="1" dirty="0"/>
              <a:t> </a:t>
            </a:r>
            <a:r>
              <a:rPr lang="en-US" sz="3600" b="1" dirty="0"/>
              <a:t>2.0</a:t>
            </a:r>
            <a:endParaRPr lang="en-US" b="1"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6789698" y="975112"/>
            <a:ext cx="3991884" cy="407670"/>
          </a:xfrm>
        </p:spPr>
        <p:txBody>
          <a:bodyPr>
            <a:normAutofit fontScale="85000" lnSpcReduction="20000"/>
          </a:bodyPr>
          <a:lstStyle/>
          <a:p>
            <a:r>
              <a:rPr lang="en-US" dirty="0"/>
              <a:t>RULES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789698" y="1409409"/>
            <a:ext cx="4869621" cy="5232489"/>
          </a:xfrm>
        </p:spPr>
        <p:txBody>
          <a:bodyPr>
            <a:normAutofit lnSpcReduction="10000"/>
          </a:bodyPr>
          <a:lstStyle/>
          <a:p>
            <a:pPr>
              <a:spcBef>
                <a:spcPts val="0"/>
              </a:spcBef>
            </a:pPr>
            <a:r>
              <a:rPr lang="en-US" dirty="0"/>
              <a:t>Teams of up to 4 members allowed</a:t>
            </a:r>
          </a:p>
          <a:p>
            <a:pPr>
              <a:spcBef>
                <a:spcPts val="0"/>
              </a:spcBef>
            </a:pPr>
            <a:r>
              <a:rPr lang="en-US" dirty="0"/>
              <a:t>Individual participants are requested to take part in the team building workshop on 12th January 2018 at Manipal </a:t>
            </a:r>
            <a:r>
              <a:rPr lang="en-US" dirty="0">
                <a:solidFill>
                  <a:srgbClr val="010507"/>
                </a:solidFill>
                <a:latin typeface="lora-regular"/>
              </a:rPr>
              <a:t>University Jaipur</a:t>
            </a:r>
          </a:p>
          <a:p>
            <a:pPr>
              <a:spcBef>
                <a:spcPts val="0"/>
              </a:spcBef>
            </a:pPr>
            <a:r>
              <a:rPr lang="en-US" dirty="0"/>
              <a:t>Dress well, no shorts will be allowed. </a:t>
            </a:r>
          </a:p>
          <a:p>
            <a:pPr>
              <a:spcBef>
                <a:spcPts val="0"/>
              </a:spcBef>
            </a:pPr>
            <a:r>
              <a:rPr lang="en-US" dirty="0"/>
              <a:t>You are allowed to bring your snacks along.</a:t>
            </a:r>
          </a:p>
          <a:p>
            <a:pPr>
              <a:spcBef>
                <a:spcPts val="0"/>
              </a:spcBef>
            </a:pPr>
            <a:r>
              <a:rPr lang="en-US" dirty="0"/>
              <a:t>Don’t forget to bring your college and hostel id cards</a:t>
            </a:r>
          </a:p>
          <a:p>
            <a:pPr>
              <a:spcBef>
                <a:spcPts val="0"/>
              </a:spcBef>
            </a:pPr>
            <a:r>
              <a:rPr lang="en-US" dirty="0"/>
              <a:t> Bring your charged laptops along with the charger, and bring the extension cables and don't forget to bring Headphones :p </a:t>
            </a:r>
          </a:p>
          <a:p>
            <a:pPr>
              <a:spcBef>
                <a:spcPts val="0"/>
              </a:spcBef>
            </a:pPr>
            <a:r>
              <a:rPr lang="en-US" dirty="0"/>
              <a:t>Teams can be disqualified from the competition at the organizers' discretion. </a:t>
            </a:r>
          </a:p>
          <a:p>
            <a:pPr>
              <a:spcBef>
                <a:spcPts val="0"/>
              </a:spcBef>
            </a:pPr>
            <a:r>
              <a:rPr lang="en-US" dirty="0"/>
              <a:t>Use of any narcotic drug, breaking the Code of Conduct, or other unsporting behavior will lead to disqualification.</a:t>
            </a:r>
          </a:p>
          <a:p>
            <a:pPr>
              <a:spcBef>
                <a:spcPts val="0"/>
              </a:spcBef>
            </a:pPr>
            <a:endParaRPr lang="en-US" sz="1800" b="1" dirty="0"/>
          </a:p>
        </p:txBody>
      </p:sp>
      <p:sp>
        <p:nvSpPr>
          <p:cNvPr id="8" name="Content Placeholder 8">
            <a:extLst>
              <a:ext uri="{FF2B5EF4-FFF2-40B4-BE49-F238E27FC236}">
                <a16:creationId xmlns:a16="http://schemas.microsoft.com/office/drawing/2014/main" id="{3B4B8E7A-1DD5-412F-A772-996A847EA2B7}"/>
              </a:ext>
            </a:extLst>
          </p:cNvPr>
          <p:cNvSpPr txBox="1">
            <a:spLocks/>
          </p:cNvSpPr>
          <p:nvPr/>
        </p:nvSpPr>
        <p:spPr>
          <a:xfrm>
            <a:off x="10107386" y="6492875"/>
            <a:ext cx="1663857" cy="298047"/>
          </a:xfrm>
          <a:prstGeom prst="rect">
            <a:avLst/>
          </a:prstGeom>
          <a:solidFill>
            <a:schemeClr val="bg1"/>
          </a:solidFill>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716486" y="2598351"/>
            <a:ext cx="5251450" cy="1661297"/>
          </a:xfrm>
        </p:spPr>
        <p:txBody>
          <a:bodyPr>
            <a:normAutofit fontScale="90000"/>
          </a:bodyPr>
          <a:lstStyle/>
          <a:p>
            <a:r>
              <a:rPr lang="en-US" b="1" dirty="0"/>
              <a:t>PROBLEM STATEMENTS</a:t>
            </a:r>
          </a:p>
        </p:txBody>
      </p:sp>
      <p:sp>
        <p:nvSpPr>
          <p:cNvPr id="8" name="Title 2">
            <a:extLst>
              <a:ext uri="{FF2B5EF4-FFF2-40B4-BE49-F238E27FC236}">
                <a16:creationId xmlns:a16="http://schemas.microsoft.com/office/drawing/2014/main" id="{6536787C-6A84-414A-BB59-A7C85AFD3A37}"/>
              </a:ext>
            </a:extLst>
          </p:cNvPr>
          <p:cNvSpPr txBox="1">
            <a:spLocks/>
          </p:cNvSpPr>
          <p:nvPr/>
        </p:nvSpPr>
        <p:spPr>
          <a:xfrm>
            <a:off x="9765436" y="6312023"/>
            <a:ext cx="2426563" cy="545977"/>
          </a:xfrm>
          <a:prstGeom prst="rect">
            <a:avLst/>
          </a:prstGeom>
          <a:solidFill>
            <a:schemeClr val="bg1"/>
          </a:solidFill>
        </p:spPr>
        <p:txBody>
          <a:bodyPr vert="horz" lIns="91440" tIns="45720" rIns="91440" bIns="45720" rtlCol="0" anchor="ctr">
            <a:normAutofit fontScale="60000" lnSpcReduction="20000"/>
          </a:bodyPr>
          <a:lstStyle>
            <a:lvl1pPr algn="l" defTabSz="914400" rtl="0" eaLnBrk="1" latinLnBrk="0" hangingPunct="1">
              <a:lnSpc>
                <a:spcPct val="100000"/>
              </a:lnSpc>
              <a:spcBef>
                <a:spcPct val="0"/>
              </a:spcBef>
              <a:buNone/>
              <a:defRPr sz="6000" kern="1200" spc="3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57850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767754" y="492125"/>
            <a:ext cx="6043246" cy="1349375"/>
          </a:xfrm>
        </p:spPr>
        <p:txBody>
          <a:bodyPr anchor="ctr"/>
          <a:lstStyle/>
          <a:p>
            <a:r>
              <a:rPr lang="en-US" dirty="0"/>
              <a:t>DISEASE PREVENTION AND CURE</a:t>
            </a:r>
            <a:br>
              <a:rPr lang="en-US" dirty="0"/>
            </a:br>
            <a:endParaRPr lang="en-US" b="1" dirty="0"/>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p:txBody>
          <a:bodyPr>
            <a:normAutofit/>
          </a:bodyPr>
          <a:lstStyle/>
          <a:p>
            <a:pPr marL="0" indent="0">
              <a:buNone/>
            </a:pPr>
            <a:r>
              <a:rPr lang="en-US" sz="1800" dirty="0"/>
              <a:t>A healthy population plays a key role in helping a developing country like India to grow. Government policies like the national health policy of 2017 have been implied to improve the health conditions but these are still not fulfilling their purpose completely. Malnutrition, respiratory diseases, infections caused due to a major part of the population living in areas with poor sanitation facilities, female health issues and mental disorders are few of the problems that still affect the people of the country majorly. Free healthcare is available but still limited. There is not  enough healthcare infrastructure to support the growing population of the country.</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64932" y="6337555"/>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0" y="12360"/>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Image result for disease prevention clipart png">
            <a:extLst>
              <a:ext uri="{FF2B5EF4-FFF2-40B4-BE49-F238E27FC236}">
                <a16:creationId xmlns:a16="http://schemas.microsoft.com/office/drawing/2014/main" id="{23B92485-DC1B-44B1-885B-A1FEDA006297}"/>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0445" r="10445"/>
          <a:stretch>
            <a:fillRect/>
          </a:stretch>
        </p:blipFill>
        <p:spPr bwMode="auto">
          <a:xfrm>
            <a:off x="0" y="12360"/>
            <a:ext cx="5416550" cy="684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727997" y="466725"/>
            <a:ext cx="6043246" cy="573989"/>
          </a:xfrm>
        </p:spPr>
        <p:txBody>
          <a:bodyPr anchor="ctr"/>
          <a:lstStyle/>
          <a:p>
            <a:r>
              <a:rPr lang="en-US" dirty="0"/>
              <a:t>AGRICULTURE IN INDIA</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p:txBody>
          <a:bodyPr>
            <a:normAutofit fontScale="92500" lnSpcReduction="10000"/>
          </a:bodyPr>
          <a:lstStyle/>
          <a:p>
            <a:pPr marL="0" indent="0">
              <a:buNone/>
            </a:pPr>
            <a:r>
              <a:rPr lang="en-US" dirty="0"/>
              <a:t>Based on the standard of the “one-dollar-a-day threshold”, there are 1.2 billion poor people in developing countries. And among these peoples, there are 780 million of them facing chronic hunger. Agriculture is an important source of livelihood. The rising agricultural production and productivity tends to improve social welfare, particularly in rural areas. India being one of the leading countries in terms of agriculture, faces several problems with it as well, as comes things with its consequences. The small and fragmented land holdings, the soil erosion caused due to the variant temperatures, lack of </a:t>
            </a:r>
            <a:r>
              <a:rPr lang="en-US" dirty="0" err="1"/>
              <a:t>mechanisation</a:t>
            </a:r>
            <a:r>
              <a:rPr lang="en-US" dirty="0"/>
              <a:t>, inadequate storage facilities can be some of the many. The latest technological advancements like seed implanting also has its negative side. Agriculture almost always plays a essential role in the nation’s economy as it connects and interacts with all the industries of that country. This is a major issue related to the whole society and efficient action must be taken on it.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64932" y="6337555"/>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0" y="11112"/>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Image result for agriculture in india png">
            <a:extLst>
              <a:ext uri="{FF2B5EF4-FFF2-40B4-BE49-F238E27FC236}">
                <a16:creationId xmlns:a16="http://schemas.microsoft.com/office/drawing/2014/main" id="{02460777-AB4D-456A-AB29-A425F186085F}"/>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18659" b="18659"/>
          <a:stretch>
            <a:fillRect/>
          </a:stretch>
        </p:blipFill>
        <p:spPr bwMode="auto">
          <a:xfrm>
            <a:off x="0" y="0"/>
            <a:ext cx="5416550" cy="684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6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767754" y="596096"/>
            <a:ext cx="6043246" cy="573989"/>
          </a:xfrm>
        </p:spPr>
        <p:txBody>
          <a:bodyPr anchor="ctr"/>
          <a:lstStyle/>
          <a:p>
            <a:r>
              <a:rPr lang="en-US" dirty="0"/>
              <a:t>POLLUTION CONTROL</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p:txBody>
          <a:bodyPr>
            <a:normAutofit fontScale="92500" lnSpcReduction="10000"/>
          </a:bodyPr>
          <a:lstStyle/>
          <a:p>
            <a:pPr marL="0" indent="0">
              <a:buNone/>
            </a:pPr>
            <a:r>
              <a:rPr lang="en-US" dirty="0"/>
              <a:t>Pollution is a growing problem that is faced in India due to the increase in population which in turn leads to increase in use of vehicles, contamination of water and soil, etc. The causes of pollution are not just limited to fossil fuels and carbons emissions. There are many other types of pollution including chemical pollution into bodies of water and soil through improper disposal practices and agricultural activities, and noise and light pollution created by cities and urbanization as a result of population growth. Pollution control has almost become an integral part of the process of industrialization. Appropriate laws have been passed that restrict and regulate the growth of pollution intensive industries, especially in metropolitan cities. It has been made obligatory for industrial units to adopt measures to control pollution. But it is still a big problem faced by the country and needs to be dealt with as soon as possible. Design your own hack that can contribute to pollution control.</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64932" y="6337555"/>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0" y="-13504"/>
            <a:ext cx="5416550" cy="6871504"/>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Image result for pollution png">
            <a:extLst>
              <a:ext uri="{FF2B5EF4-FFF2-40B4-BE49-F238E27FC236}">
                <a16:creationId xmlns:a16="http://schemas.microsoft.com/office/drawing/2014/main" id="{EAD249FD-7B35-4B14-BAB1-4A3EFA7773A5}"/>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4462" b="4462"/>
          <a:stretch>
            <a:fillRect/>
          </a:stretch>
        </p:blipFill>
        <p:spPr bwMode="auto">
          <a:xfrm>
            <a:off x="0" y="3759"/>
            <a:ext cx="5416550" cy="684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4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767754" y="466725"/>
            <a:ext cx="6043246" cy="1083136"/>
          </a:xfrm>
        </p:spPr>
        <p:txBody>
          <a:bodyPr anchor="ctr"/>
          <a:lstStyle/>
          <a:p>
            <a:r>
              <a:rPr lang="en-US" dirty="0"/>
              <a:t>IMPROVING EDUCATION SYSTEM</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a:xfrm>
            <a:off x="5767754" y="1625512"/>
            <a:ext cx="6043246" cy="5016588"/>
          </a:xfrm>
        </p:spPr>
        <p:txBody>
          <a:bodyPr>
            <a:normAutofit fontScale="92500"/>
          </a:bodyPr>
          <a:lstStyle/>
          <a:p>
            <a:pPr marL="0" indent="0">
              <a:buNone/>
            </a:pPr>
            <a:r>
              <a:rPr lang="en-US" sz="1800" dirty="0"/>
              <a:t>Education is essential but good education in India is very limited. Most of the time, the scarce resource of  a good school education is only available to a few elites of the society. India's GER(Gross Enrollment Rate) is around 6% below the current world average and over 50% below first world countries like USA and Australia. Lack of Hands-on experience and uninspired educators are one of the main reasons. It often promotes rat race which leads to hindrance in personality development and lack of understanding. There seems to be a great increase of low quality institutions popping up, which lack proper infrastructure and faculty. Sometimes the skills required for the job by the graduates are simply not present as the education is irrelevant to the job market.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64932" y="6337555"/>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20934"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6" name="Picture 10" descr="Image result for people studying png">
            <a:extLst>
              <a:ext uri="{FF2B5EF4-FFF2-40B4-BE49-F238E27FC236}">
                <a16:creationId xmlns:a16="http://schemas.microsoft.com/office/drawing/2014/main" id="{6A1B1B5E-ED6D-47B1-8356-C7919F01D044}"/>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3274" r="23274"/>
          <a:stretch>
            <a:fillRect/>
          </a:stretch>
        </p:blipFill>
        <p:spPr bwMode="auto">
          <a:xfrm>
            <a:off x="0" y="11068"/>
            <a:ext cx="5416550" cy="684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51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767754" y="596096"/>
            <a:ext cx="6043246" cy="573989"/>
          </a:xfrm>
        </p:spPr>
        <p:txBody>
          <a:bodyPr anchor="ctr"/>
          <a:lstStyle/>
          <a:p>
            <a:r>
              <a:rPr lang="en-US" dirty="0"/>
              <a:t>PUBLIC SAFETY AND SECURITY</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idx="1"/>
          </p:nvPr>
        </p:nvSpPr>
        <p:spPr>
          <a:xfrm>
            <a:off x="5767754" y="1625512"/>
            <a:ext cx="6043246" cy="5029288"/>
          </a:xfrm>
        </p:spPr>
        <p:txBody>
          <a:bodyPr>
            <a:normAutofit fontScale="92500" lnSpcReduction="20000"/>
          </a:bodyPr>
          <a:lstStyle/>
          <a:p>
            <a:pPr marL="0" indent="0">
              <a:buNone/>
            </a:pPr>
            <a:r>
              <a:rPr lang="en-US" sz="1800" dirty="0"/>
              <a:t>Safety and security is a foundational expectation for any community around the world. The challenge and the opportunity to deliver on this base need have never been more acute. The consumerization of technology and the rapid advance of sophisticated communication tools have changed the dynamic for agencies charged with maintaining a stable community. The most advanced communications in our history are now found in the hands of the individual.  Government agencies struggle under the weight of an aging, inflexible infrastructure that must lead and interoperate. Infrastructure vital to government operations has come under increased scrutiny from the domino effect with any lapse in protection. Criminal endeavors don’t adhere to predefined notions of jurisdictions. Information sharing and collaboration cannot be considered an aspiration, but a baseline.</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294967295"/>
          </p:nvPr>
        </p:nvSpPr>
        <p:spPr>
          <a:xfrm>
            <a:off x="10102788" y="6320292"/>
            <a:ext cx="2027068" cy="513136"/>
          </a:xfrm>
          <a:solidFill>
            <a:schemeClr val="bg1"/>
          </a:solidFill>
        </p:spPr>
        <p:txBody>
          <a:bodyPr>
            <a:normAutofit/>
          </a:bodyPr>
          <a:lstStyle/>
          <a:p>
            <a:pPr marL="0" indent="0">
              <a:buNone/>
            </a:pPr>
            <a:endParaRPr lang="en-US" dirty="0"/>
          </a:p>
        </p:txBody>
      </p:sp>
      <p:sp>
        <p:nvSpPr>
          <p:cNvPr id="10" name="Rectangle 13" descr="Accent block">
            <a:extLst>
              <a:ext uri="{FF2B5EF4-FFF2-40B4-BE49-F238E27FC236}">
                <a16:creationId xmlns:a16="http://schemas.microsoft.com/office/drawing/2014/main" id="{93814985-8990-415A-BBAF-97A441969F53}"/>
              </a:ext>
              <a:ext uri="{C183D7F6-B498-43B3-948B-1728B52AA6E4}">
                <adec:decorative xmlns:adec="http://schemas.microsoft.com/office/drawing/2017/decorative"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Image result for public safety and security vector png">
            <a:extLst>
              <a:ext uri="{FF2B5EF4-FFF2-40B4-BE49-F238E27FC236}">
                <a16:creationId xmlns:a16="http://schemas.microsoft.com/office/drawing/2014/main" id="{84D4A64F-F873-40ED-A669-C894858CC260}"/>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0445" r="10445"/>
          <a:stretch>
            <a:fillRect/>
          </a:stretch>
        </p:blipFill>
        <p:spPr bwMode="auto">
          <a:xfrm>
            <a:off x="0" y="0"/>
            <a:ext cx="5416550" cy="684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252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J HACKS 2.0" id="{632EDB86-1FED-4E18-BD26-77260000E275}" vid="{02AD6684-870B-4BAA-9F9E-DF013EED05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7264107-8248-43DA-8012-F707E0E46E9C}">
  <ds:schemaRefs>
    <ds:schemaRef ds:uri="http://schemas.microsoft.com/sharepoint/v3/contenttype/forms"/>
  </ds:schemaRefs>
</ds:datastoreItem>
</file>

<file path=customXml/itemProps2.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C9F62E-0773-4164-B986-3E326BE687C9}">
  <ds:schemaRefs>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sharepoint/v3"/>
    <ds:schemaRef ds:uri="http://purl.org/dc/dcmitype/"/>
    <ds:schemaRef ds:uri="http://www.w3.org/XML/1998/namespace"/>
    <ds:schemaRef ds:uri="http://schemas.microsoft.com/office/infopath/2007/PartnerControls"/>
    <ds:schemaRef ds:uri="fb0879af-3eba-417a-a55a-ffe6dcd6ca77"/>
    <ds:schemaRef ds:uri="6dc4bcd6-49db-4c07-9060-8acfc67cef9f"/>
  </ds:schemaRefs>
</ds:datastoreItem>
</file>

<file path=docProps/app.xml><?xml version="1.0" encoding="utf-8"?>
<Properties xmlns="http://schemas.openxmlformats.org/officeDocument/2006/extended-properties" xmlns:vt="http://schemas.openxmlformats.org/officeDocument/2006/docPropsVTypes">
  <Template>MUJ HACKS 2.0</Template>
  <TotalTime>0</TotalTime>
  <Words>1048</Words>
  <Application>Microsoft Office PowerPoint</Application>
  <PresentationFormat>Widescreen</PresentationFormat>
  <Paragraphs>49</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Bahnschrift Light SemiCondensed</vt:lpstr>
      <vt:lpstr>Calibri</vt:lpstr>
      <vt:lpstr>Calibri Light</vt:lpstr>
      <vt:lpstr>Gill Sans</vt:lpstr>
      <vt:lpstr>lora-regular</vt:lpstr>
      <vt:lpstr>Office Theme</vt:lpstr>
      <vt:lpstr>MANIPAL UNIVERSITY JAIPUR ACM STUDENT CHAPTER PRESENTS </vt:lpstr>
      <vt:lpstr>MUJHacks 2.0</vt:lpstr>
      <vt:lpstr>MUJHacks 2.0</vt:lpstr>
      <vt:lpstr>PROBLEM STATEMENTS</vt:lpstr>
      <vt:lpstr>DISEASE PREVENTION AND CURE </vt:lpstr>
      <vt:lpstr>AGRICULTURE IN INDIA</vt:lpstr>
      <vt:lpstr>POLLUTION CONTROL</vt:lpstr>
      <vt:lpstr>IMPROVING EDUCATION SYSTEM</vt:lpstr>
      <vt:lpstr>PUBLIC SAFETY AND SECURITY</vt:lpstr>
      <vt:lpstr>MUJ HACKS 2.0</vt:lpstr>
      <vt:lpstr>OUR PROUD SPONSORS</vt:lpstr>
      <vt:lpstr>Any questions?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2019-01-11T12:25:44Z</dcterms:created>
  <dcterms:modified xsi:type="dcterms:W3CDTF">2019-01-12T11:45:59Z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NXPowerLiteLastOptimized">
    <vt:lpwstr>5789700</vt:lpwstr>
  </property>
  <property fmtid="{D5CDD505-2E9C-101B-9397-08002B2CF9AE}" pid="4" name="NXPowerLiteSettings">
    <vt:lpwstr>C7000400038000</vt:lpwstr>
  </property>
  <property fmtid="{D5CDD505-2E9C-101B-9397-08002B2CF9AE}" pid="5" name="NXPowerLiteVersion">
    <vt:lpwstr>S8.2.2</vt:lpwstr>
  </property>
</Properties>
</file>